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57" r:id="rId4"/>
    <p:sldId id="264" r:id="rId5"/>
    <p:sldId id="265" r:id="rId6"/>
    <p:sldId id="266" r:id="rId7"/>
    <p:sldId id="270" r:id="rId8"/>
    <p:sldId id="271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2CB45-011D-4B6C-8BE4-0817BF52A270}" v="1" dt="2026-02-09T03:54:41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97" d="100"/>
          <a:sy n="97" d="100"/>
        </p:scale>
        <p:origin x="90" y="25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2026/2/9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3C775-7E66-07CD-C11F-B73C2EF8A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029"/>
            <a:ext cx="8229600" cy="1143000"/>
          </a:xfrm>
        </p:spPr>
        <p:txBody>
          <a:bodyPr/>
          <a:lstStyle/>
          <a:p>
            <a:r>
              <a:rPr kumimoji="1" lang="ja-JP" altLang="en-US" dirty="0"/>
              <a:t>日本獣医がん学会</a:t>
            </a:r>
            <a:br>
              <a:rPr kumimoji="1" lang="en-US" altLang="ja-JP" dirty="0"/>
            </a:br>
            <a:r>
              <a:rPr kumimoji="1" lang="ja-JP" altLang="en-US" dirty="0"/>
              <a:t>利益相反</a:t>
            </a:r>
            <a:r>
              <a:rPr kumimoji="1" lang="en-US" altLang="ja-JP" dirty="0"/>
              <a:t>(COI)</a:t>
            </a:r>
            <a:r>
              <a:rPr lang="ja-JP" altLang="en-US" dirty="0"/>
              <a:t>開示テンプレート</a:t>
            </a:r>
            <a:endParaRPr kumimoji="1"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D61E0C89-5871-27B2-E452-41075C607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143289"/>
              </p:ext>
            </p:extLst>
          </p:nvPr>
        </p:nvGraphicFramePr>
        <p:xfrm>
          <a:off x="179512" y="1681486"/>
          <a:ext cx="8784977" cy="4915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154650892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463994571"/>
                    </a:ext>
                  </a:extLst>
                </a:gridCol>
                <a:gridCol w="3168353">
                  <a:extLst>
                    <a:ext uri="{9D8B030D-6E8A-4147-A177-3AD203B41FA5}">
                      <a16:colId xmlns:a16="http://schemas.microsoft.com/office/drawing/2014/main" val="1620069587"/>
                    </a:ext>
                  </a:extLst>
                </a:gridCol>
              </a:tblGrid>
              <a:tr h="968062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筆頭発表者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共同発表者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責任発表者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テンプレート</a:t>
                      </a:r>
                      <a:br>
                        <a:rPr kumimoji="1" lang="en-US" altLang="ja-JP" sz="2000" dirty="0"/>
                      </a:br>
                      <a:r>
                        <a:rPr kumimoji="1" lang="ja-JP" altLang="en-US" sz="2000" dirty="0"/>
                        <a:t>記入例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3765081"/>
                  </a:ext>
                </a:extLst>
              </a:tr>
              <a:tr h="968062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開示すべき</a:t>
                      </a: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なし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開示すべき</a:t>
                      </a: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書式</a:t>
                      </a:r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（スライド２枚目）</a:t>
                      </a:r>
                      <a:endParaRPr kumimoji="1" lang="en-US" altLang="ja-JP" sz="2000" dirty="0"/>
                    </a:p>
                    <a:p>
                      <a:endParaRPr kumimoji="1" lang="en-US" altLang="ja-JP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659379"/>
                  </a:ext>
                </a:extLst>
              </a:tr>
              <a:tr h="968062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開示が必要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開示すべき</a:t>
                      </a: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なし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書式</a:t>
                      </a:r>
                      <a:r>
                        <a:rPr kumimoji="1" lang="en-US" altLang="ja-JP" sz="2000" dirty="0"/>
                        <a:t>2</a:t>
                      </a:r>
                      <a:r>
                        <a:rPr kumimoji="1" lang="ja-JP" altLang="en-US" sz="2000" dirty="0"/>
                        <a:t>（スライド３枚目）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記入例（スライド４枚目）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357835"/>
                  </a:ext>
                </a:extLst>
              </a:tr>
              <a:tr h="968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開示が必要</a:t>
                      </a:r>
                    </a:p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開示が必要</a:t>
                      </a:r>
                    </a:p>
                    <a:p>
                      <a:r>
                        <a:rPr kumimoji="1" lang="ja-JP" altLang="en-US" sz="2000" dirty="0"/>
                        <a:t>（開示する必要がある</a:t>
                      </a:r>
                      <a:br>
                        <a:rPr kumimoji="1" lang="en-US" altLang="ja-JP" sz="2000" dirty="0"/>
                      </a:br>
                      <a:r>
                        <a:rPr kumimoji="1" lang="ja-JP" altLang="en-US" sz="2000" dirty="0"/>
                        <a:t>発表者について記載する）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書式</a:t>
                      </a:r>
                      <a:r>
                        <a:rPr kumimoji="1" lang="en-US" altLang="ja-JP" sz="2000" dirty="0"/>
                        <a:t>3</a:t>
                      </a:r>
                      <a:r>
                        <a:rPr kumimoji="1" lang="ja-JP" altLang="en-US" sz="2000" dirty="0"/>
                        <a:t>（スライド５枚目）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記入例（スライド６枚目）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99615"/>
                  </a:ext>
                </a:extLst>
              </a:tr>
              <a:tr h="968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/>
                        <a:t>開示すべき</a:t>
                      </a: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なし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開示が必要</a:t>
                      </a:r>
                    </a:p>
                    <a:p>
                      <a:r>
                        <a:rPr kumimoji="1" lang="ja-JP" altLang="en-US" sz="2000" dirty="0"/>
                        <a:t>（開示する必要がある</a:t>
                      </a:r>
                      <a:br>
                        <a:rPr kumimoji="1" lang="en-US" altLang="ja-JP" sz="2000" dirty="0"/>
                      </a:br>
                      <a:r>
                        <a:rPr kumimoji="1" lang="ja-JP" altLang="en-US" sz="2000" dirty="0"/>
                        <a:t>発表者について記載する）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COI</a:t>
                      </a:r>
                      <a:r>
                        <a:rPr kumimoji="1" lang="ja-JP" altLang="en-US" sz="2000" dirty="0"/>
                        <a:t>書式</a:t>
                      </a:r>
                      <a:r>
                        <a:rPr kumimoji="1" lang="en-US" altLang="ja-JP" sz="2000" dirty="0"/>
                        <a:t>4</a:t>
                      </a:r>
                      <a:r>
                        <a:rPr kumimoji="1" lang="ja-JP" altLang="en-US" sz="2000" dirty="0"/>
                        <a:t>（スライド７枚目）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記入例（スライド８枚目）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5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77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4C533-C4C2-1676-3CD9-0E05BE8EE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533822F0-FA9B-AFB8-DECF-1424D787B4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31736"/>
            <a:ext cx="7772400" cy="1470025"/>
          </a:xfrm>
          <a:ln>
            <a:noFill/>
          </a:ln>
        </p:spPr>
        <p:txBody>
          <a:bodyPr/>
          <a:lstStyle/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endParaRPr lang="ja-JP" altLang="en-US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4D2C48-B3D5-39AE-28F8-86C0310B4B7A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3B3D119-8E6F-45AF-B02D-0A28302C513E}"/>
              </a:ext>
            </a:extLst>
          </p:cNvPr>
          <p:cNvSpPr txBox="1"/>
          <p:nvPr/>
        </p:nvSpPr>
        <p:spPr>
          <a:xfrm>
            <a:off x="1835696" y="3759475"/>
            <a:ext cx="54726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ja-JP" altLang="en-US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演題発表に関連し、発表者らに開示すべき</a:t>
            </a:r>
            <a:br>
              <a:rPr lang="en-US" altLang="ja-JP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</a:br>
            <a:r>
              <a:rPr lang="en-US" altLang="ja-JP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A7C6B3B-99FD-BAC7-93ED-0ECFB769A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00EE4F-EA36-E5E2-A353-5A6C694483FE}"/>
              </a:ext>
            </a:extLst>
          </p:cNvPr>
          <p:cNvSpPr/>
          <p:nvPr/>
        </p:nvSpPr>
        <p:spPr>
          <a:xfrm>
            <a:off x="0" y="3251096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4B1038B-443A-39FD-7E0C-CF084F9CC5CB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7251CD-9217-3F48-855E-87F804A307F0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63731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415092" y="2420889"/>
            <a:ext cx="8728908" cy="4437112"/>
          </a:xfrm>
          <a:ln w="12700">
            <a:noFill/>
          </a:ln>
        </p:spPr>
        <p:txBody>
          <a:bodyPr anchor="t"/>
          <a:lstStyle/>
          <a:p>
            <a:pPr algn="l" eaLnBrk="1" hangingPunct="1"/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演題発表に関連し、発表者らが開示すべき</a:t>
            </a:r>
            <a:r>
              <a:rPr kumimoji="0" lang="en-US" altLang="ja-JP" sz="20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000" dirty="0">
              <a:solidFill>
                <a:schemeClr val="tx1"/>
              </a:solidFill>
              <a:latin typeface="ＭＳ Ｐゴシック" charset="-128"/>
            </a:endParaRP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①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企業等の役員・顧問職（アドバイザー、コンサルタント等を含む）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②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株式保有・新株予約権等による利益の受領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③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特許権の使用料・譲渡益の受領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④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講演料、座長謝金、日当などの受領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原稿料（パンフレット等の執筆）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受託研究費・共同研究費・治験費などの契約研究資金の受領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⑦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奨学（奨励）寄附金・民間助成金の受領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⑧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企業が提供する寄附講座等への所属、企業からの研究員受け入れ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⑨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企業等からの専門的助言・証言などに対する報酬の受領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⑩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研究に直接関係のない便益（贈答品・旅行等）の受領</a:t>
            </a: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⑪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企業等からの試薬・機器・データ解析等の無償提供や有利な条件での提供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215B21-49DE-02D1-956F-9772B020E0EB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D8C8823-C65C-9872-4FE8-37E7F094CD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29C52A-EDA8-2086-B43A-D09C8957F14B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タイトル 2">
            <a:extLst>
              <a:ext uri="{FF2B5EF4-FFF2-40B4-BE49-F238E27FC236}">
                <a16:creationId xmlns:a16="http://schemas.microsoft.com/office/drawing/2014/main" id="{B4267DA7-A2E4-655B-8ACF-EF0DCB7E47CC}"/>
              </a:ext>
            </a:extLst>
          </p:cNvPr>
          <p:cNvSpPr txBox="1">
            <a:spLocks/>
          </p:cNvSpPr>
          <p:nvPr/>
        </p:nvSpPr>
        <p:spPr bwMode="auto">
          <a:xfrm>
            <a:off x="685800" y="1022871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endParaRPr lang="ja-JP" altLang="en-US" sz="3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819B4D4-18A1-E642-EED8-D95AD70377A9}"/>
              </a:ext>
            </a:extLst>
          </p:cNvPr>
          <p:cNvSpPr/>
          <p:nvPr/>
        </p:nvSpPr>
        <p:spPr>
          <a:xfrm>
            <a:off x="0" y="2342231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213C7AD3-602A-DCC9-8E25-FE1197ED6C1B}"/>
              </a:ext>
            </a:extLst>
          </p:cNvPr>
          <p:cNvSpPr/>
          <p:nvPr/>
        </p:nvSpPr>
        <p:spPr>
          <a:xfrm>
            <a:off x="7668344" y="3140968"/>
            <a:ext cx="5211809" cy="1955259"/>
          </a:xfrm>
          <a:prstGeom prst="wedgeRoundRectCallout">
            <a:avLst>
              <a:gd name="adj1" fmla="val -55730"/>
              <a:gd name="adj2" fmla="val -7059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・該当する項目のみ記載する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（記載例）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⑤ 原稿料：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 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出版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　⑥ 共同研究費：　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株式会社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・該当しない項目および、この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BOX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は削除する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51F41D4-C630-75DC-87CB-3B8F9DB4D5DC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2</a:t>
            </a:r>
            <a:endParaRPr kumimoji="1" lang="ja-JP" alt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115CC-990A-3C29-4627-34D6A19BA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>
            <a:extLst>
              <a:ext uri="{FF2B5EF4-FFF2-40B4-BE49-F238E27FC236}">
                <a16:creationId xmlns:a16="http://schemas.microsoft.com/office/drawing/2014/main" id="{E4221638-2600-3A65-FCA7-F33039355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092" y="3132344"/>
            <a:ext cx="8728908" cy="1808824"/>
          </a:xfrm>
          <a:ln w="12700">
            <a:noFill/>
          </a:ln>
        </p:spPr>
        <p:txBody>
          <a:bodyPr anchor="t"/>
          <a:lstStyle/>
          <a:p>
            <a:pPr algn="l" eaLnBrk="1" hangingPunct="1"/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演題発表に関連し、発表者らが開示すべき</a:t>
            </a:r>
            <a:r>
              <a:rPr kumimoji="0" lang="en-US" altLang="ja-JP" sz="20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000" dirty="0">
              <a:solidFill>
                <a:schemeClr val="tx1"/>
              </a:solidFill>
              <a:latin typeface="ＭＳ Ｐゴシック" charset="-128"/>
            </a:endParaRP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原稿料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○○出版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共同研究費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○○株式会社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C24CE8-0400-DBF7-7ED1-B0F291961821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40573DD-47CF-4D01-9622-BE2DFF460E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E7EB09-D9B0-158F-0AF0-1845A09E9517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タイトル 2">
            <a:extLst>
              <a:ext uri="{FF2B5EF4-FFF2-40B4-BE49-F238E27FC236}">
                <a16:creationId xmlns:a16="http://schemas.microsoft.com/office/drawing/2014/main" id="{5668998A-E06F-745D-BE45-53A2F5E74CAA}"/>
              </a:ext>
            </a:extLst>
          </p:cNvPr>
          <p:cNvSpPr txBox="1">
            <a:spLocks/>
          </p:cNvSpPr>
          <p:nvPr/>
        </p:nvSpPr>
        <p:spPr bwMode="auto">
          <a:xfrm>
            <a:off x="685800" y="155431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endParaRPr lang="ja-JP" altLang="en-US" sz="3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05E98ED-3217-26D0-6380-BD60EACF0985}"/>
              </a:ext>
            </a:extLst>
          </p:cNvPr>
          <p:cNvSpPr/>
          <p:nvPr/>
        </p:nvSpPr>
        <p:spPr>
          <a:xfrm>
            <a:off x="0" y="2873670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C1CD0D-8561-0A21-A76F-943E482C8629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2</a:t>
            </a:r>
            <a:endParaRPr kumimoji="1" lang="ja-JP" altLang="en-US" b="1" dirty="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66FA4AEA-7E57-A326-8610-D0A6EBCAED33}"/>
              </a:ext>
            </a:extLst>
          </p:cNvPr>
          <p:cNvSpPr/>
          <p:nvPr/>
        </p:nvSpPr>
        <p:spPr>
          <a:xfrm>
            <a:off x="-1849821" y="4557"/>
            <a:ext cx="1669293" cy="480078"/>
          </a:xfrm>
          <a:prstGeom prst="wedgeRoundRectCallout">
            <a:avLst>
              <a:gd name="adj1" fmla="val -116"/>
              <a:gd name="adj2" fmla="val -3530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</a:rPr>
              <a:t>（記載例）</a:t>
            </a:r>
            <a:endParaRPr lang="en-US" altLang="ja-JP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52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E1139-80B8-B3E5-9C1C-B2125F669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>
            <a:extLst>
              <a:ext uri="{FF2B5EF4-FFF2-40B4-BE49-F238E27FC236}">
                <a16:creationId xmlns:a16="http://schemas.microsoft.com/office/drawing/2014/main" id="{11FE55FF-AEFC-C629-6774-FAFE8740A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9721" y="3501008"/>
            <a:ext cx="7736735" cy="3120578"/>
          </a:xfrm>
          <a:ln w="12700">
            <a:noFill/>
          </a:ln>
        </p:spPr>
        <p:txBody>
          <a:bodyPr anchor="ctr"/>
          <a:lstStyle/>
          <a:p>
            <a:pPr algn="l" eaLnBrk="1" hangingPunct="1"/>
            <a:r>
              <a:rPr kumimoji="0" lang="ja-JP" altLang="en-US" sz="1600" dirty="0">
                <a:solidFill>
                  <a:schemeClr val="tx1"/>
                </a:solidFill>
                <a:latin typeface="ＭＳ Ｐゴシック" charset="-128"/>
              </a:rPr>
              <a:t>演題発表に関連し、発表者らが開示すべき</a:t>
            </a:r>
            <a:r>
              <a:rPr kumimoji="0" lang="en-US" altLang="ja-JP" sz="16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16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1600" dirty="0">
              <a:solidFill>
                <a:schemeClr val="tx1"/>
              </a:solidFill>
              <a:latin typeface="ＭＳ Ｐゴシック" charset="-128"/>
            </a:endParaRP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①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企業等の役員・顧問職（アドバイザー、コンサルタント等を含む）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②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株式保有・新株予約権等による利益の受領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③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特許権の使用料・譲渡益の受領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④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講演料、座長謝金、日当などの受領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原稿料（パンフレット等の執筆）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受託研究費・共同研究費・治験費などの契約研究資金の受領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⑦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奨学（奨励）寄附金・民間助成金の受領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⑧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企業が提供する寄附講座等への所属、企業からの研究員受け入れ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⑨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企業等からの専門的助言・証言などに対する報酬の受領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⑩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研究に直接関係のない便益（贈答品・旅行等）の受領</a:t>
            </a: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⑪</a:t>
            </a:r>
            <a:r>
              <a:rPr lang="ja-JP" altLang="ja-JP" sz="1400" dirty="0">
                <a:solidFill>
                  <a:schemeClr val="tx1"/>
                </a:solidFill>
                <a:latin typeface="+mj-ea"/>
                <a:ea typeface="+mj-ea"/>
              </a:rPr>
              <a:t>企業等からの試薬・機器・データ解析等の無償提供や有利な条件での提供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40B8347-E0D9-E259-823A-67D9F1569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30" y="1031217"/>
            <a:ext cx="6031730" cy="2484561"/>
          </a:xfrm>
          <a:ln>
            <a:noFill/>
          </a:ln>
        </p:spPr>
        <p:txBody>
          <a:bodyPr/>
          <a:lstStyle/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br>
              <a:rPr kumimoji="0" lang="en-US" altLang="ja-JP" sz="3600" b="1" dirty="0"/>
            </a:br>
            <a:r>
              <a:rPr kumimoji="0" lang="ja-JP" altLang="en-US" sz="3600" b="1" dirty="0"/>
              <a:t>共同発表者：　 ○○○○</a:t>
            </a:r>
            <a:br>
              <a:rPr kumimoji="0" lang="en-US" altLang="ja-JP" sz="3600" b="1" dirty="0"/>
            </a:br>
            <a:r>
              <a:rPr kumimoji="0" lang="ja-JP" altLang="en-US" sz="3600" b="1" dirty="0"/>
              <a:t>責任発表者：　 ○○○○</a:t>
            </a:r>
            <a:endParaRPr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26D5E7-32B5-FEE1-EEA2-03C7E7A3E78D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280E819-3F8F-BE3D-E182-0A8B1776DB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8F8F84B-2007-AE54-A485-F92464E2884C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AB0973-8644-763A-C0D2-DDD274C679CA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3</a:t>
            </a:r>
            <a:endParaRPr kumimoji="1" lang="ja-JP" altLang="en-US" b="1" dirty="0"/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C8C4AA9C-87DE-418E-C8B0-81E71F0CC221}"/>
              </a:ext>
            </a:extLst>
          </p:cNvPr>
          <p:cNvSpPr/>
          <p:nvPr/>
        </p:nvSpPr>
        <p:spPr>
          <a:xfrm>
            <a:off x="6538095" y="4210045"/>
            <a:ext cx="5211809" cy="1955259"/>
          </a:xfrm>
          <a:prstGeom prst="wedgeRoundRectCallout">
            <a:avLst>
              <a:gd name="adj1" fmla="val -55730"/>
              <a:gd name="adj2" fmla="val -7059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・該当する項目のみ記載する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（記載例）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⑤ 原稿料：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 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出版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　⑥ 共同研究費：　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株式会社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・該当しない項目および、この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BOX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は削除する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5097332-C57B-4532-77B4-EC7E58FCFF7E}"/>
              </a:ext>
            </a:extLst>
          </p:cNvPr>
          <p:cNvSpPr/>
          <p:nvPr/>
        </p:nvSpPr>
        <p:spPr>
          <a:xfrm>
            <a:off x="0" y="3393000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96987A46-5829-B23D-96E1-F11866D2FDC1}"/>
              </a:ext>
            </a:extLst>
          </p:cNvPr>
          <p:cNvSpPr/>
          <p:nvPr/>
        </p:nvSpPr>
        <p:spPr>
          <a:xfrm>
            <a:off x="7565129" y="1786291"/>
            <a:ext cx="5211809" cy="1413340"/>
          </a:xfrm>
          <a:prstGeom prst="wedgeRoundRectCallout">
            <a:avLst>
              <a:gd name="adj1" fmla="val -59371"/>
              <a:gd name="adj2" fmla="val 221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・共同責任者と責任発表者は、該当する発表者のみ記載する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・該当しない項目および、この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BOX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は削除する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872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BC6D-615B-8C46-B127-B33BA1CDE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80612FCE-4F2D-BE30-481F-C08048D65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30" y="1031217"/>
            <a:ext cx="6031730" cy="2484561"/>
          </a:xfrm>
          <a:ln>
            <a:noFill/>
          </a:ln>
        </p:spPr>
        <p:txBody>
          <a:bodyPr/>
          <a:lstStyle/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br>
              <a:rPr kumimoji="0" lang="en-US" altLang="ja-JP" sz="3600" b="1" dirty="0"/>
            </a:br>
            <a:r>
              <a:rPr kumimoji="0" lang="ja-JP" altLang="en-US" sz="3600" b="1" dirty="0"/>
              <a:t>責任発表者：　 ○○○○</a:t>
            </a:r>
            <a:endParaRPr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2B5871-52E8-9001-DE67-235E300BA7E5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9277863-7A0D-133B-F3A4-13C3DBE91F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4BC20E-FA26-5D42-075A-ABC49FFA041E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24306B-530C-0915-708B-0D81472932E8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3</a:t>
            </a:r>
            <a:endParaRPr kumimoji="1" lang="ja-JP" altLang="en-US" b="1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E89AD74-E75C-E9C6-1871-F50E9F245134}"/>
              </a:ext>
            </a:extLst>
          </p:cNvPr>
          <p:cNvSpPr/>
          <p:nvPr/>
        </p:nvSpPr>
        <p:spPr>
          <a:xfrm>
            <a:off x="0" y="3212976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59EAA564-203C-FC7F-FE59-640A16B40ABA}"/>
              </a:ext>
            </a:extLst>
          </p:cNvPr>
          <p:cNvSpPr txBox="1">
            <a:spLocks/>
          </p:cNvSpPr>
          <p:nvPr/>
        </p:nvSpPr>
        <p:spPr bwMode="auto">
          <a:xfrm>
            <a:off x="415092" y="3456368"/>
            <a:ext cx="8728908" cy="162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演題発表に関連し、発表者らが開示すべき</a:t>
            </a:r>
            <a:r>
              <a:rPr kumimoji="0" lang="en-US" altLang="ja-JP" sz="20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000" dirty="0">
              <a:solidFill>
                <a:schemeClr val="tx1"/>
              </a:solidFill>
              <a:latin typeface="ＭＳ Ｐゴシック" charset="-128"/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原稿料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○○出版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共同研究費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○○株式会社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9A134F79-9789-8E29-4D87-E8FEA474C990}"/>
              </a:ext>
            </a:extLst>
          </p:cNvPr>
          <p:cNvSpPr/>
          <p:nvPr/>
        </p:nvSpPr>
        <p:spPr>
          <a:xfrm>
            <a:off x="-1849821" y="4557"/>
            <a:ext cx="1669293" cy="480078"/>
          </a:xfrm>
          <a:prstGeom prst="wedgeRoundRectCallout">
            <a:avLst>
              <a:gd name="adj1" fmla="val -116"/>
              <a:gd name="adj2" fmla="val -3530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</a:rPr>
              <a:t>（記載例）</a:t>
            </a:r>
            <a:endParaRPr lang="en-US" altLang="ja-JP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9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DC126-E3D4-4AA1-26EE-282722C18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>
            <a:extLst>
              <a:ext uri="{FF2B5EF4-FFF2-40B4-BE49-F238E27FC236}">
                <a16:creationId xmlns:a16="http://schemas.microsoft.com/office/drawing/2014/main" id="{0AB22A5B-E98E-ACCE-ACE4-010CF461A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9656" y="4052783"/>
            <a:ext cx="7736735" cy="2805217"/>
          </a:xfrm>
          <a:ln w="12700">
            <a:noFill/>
          </a:ln>
        </p:spPr>
        <p:txBody>
          <a:bodyPr anchor="t"/>
          <a:lstStyle/>
          <a:p>
            <a:pPr algn="l" eaLnBrk="1" hangingPunct="1"/>
            <a:r>
              <a:rPr kumimoji="0" lang="ja-JP" altLang="en-US" sz="1600" dirty="0">
                <a:solidFill>
                  <a:schemeClr val="tx1"/>
                </a:solidFill>
                <a:latin typeface="ＭＳ Ｐゴシック" charset="-128"/>
              </a:rPr>
              <a:t>演題発表に関連し、上記の発表者らが開示すべき</a:t>
            </a:r>
            <a:r>
              <a:rPr kumimoji="0" lang="en-US" altLang="ja-JP" sz="16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16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1600" dirty="0">
              <a:solidFill>
                <a:schemeClr val="tx1"/>
              </a:solidFill>
              <a:latin typeface="ＭＳ Ｐゴシック" charset="-128"/>
            </a:endParaRPr>
          </a:p>
          <a:p>
            <a:pPr lvl="0" algn="l"/>
            <a:r>
              <a:rPr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①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企業等の役員・顧問職（アドバイザー、コンサルタント等を含む）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②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株式保有・新株予約権等による利益の受領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③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特許権の使用料・譲渡益の受領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④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講演料、座長謝金、日当などの受領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原稿料（パンフレット等の執筆）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受託研究費・共同研究費・治験費などの契約研究資金の受領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⑦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奨学（奨励）寄附金・民間助成金の受領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⑧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企業が提供する寄附講座等への所属、企業からの研究員受け入れ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⑨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企業等からの専門的助言・証言などに対する報酬の受領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⑩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研究に直接関係のない便益（贈答品・旅行等）の受領</a:t>
            </a:r>
          </a:p>
          <a:p>
            <a:pPr lvl="0" algn="l"/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　⑪</a:t>
            </a:r>
            <a:r>
              <a:rPr lang="ja-JP" altLang="ja-JP" sz="1200" dirty="0">
                <a:solidFill>
                  <a:schemeClr val="tx1"/>
                </a:solidFill>
                <a:latin typeface="+mj-ea"/>
                <a:ea typeface="+mj-ea"/>
              </a:rPr>
              <a:t>企業等からの試薬・機器・データ解析等の無償提供や有利な条件での提供</a:t>
            </a:r>
            <a:endParaRPr lang="ja-JP" altLang="ja-JP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E03A4B5-1170-BF5C-AD19-FF866D5A94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30" y="2852936"/>
            <a:ext cx="6031730" cy="1168017"/>
          </a:xfrm>
          <a:ln>
            <a:noFill/>
          </a:ln>
        </p:spPr>
        <p:txBody>
          <a:bodyPr/>
          <a:lstStyle/>
          <a:p>
            <a:r>
              <a:rPr kumimoji="0" lang="ja-JP" altLang="en-US" sz="3600" b="1" dirty="0"/>
              <a:t>共同発表者：　 ○○○○</a:t>
            </a:r>
            <a:br>
              <a:rPr kumimoji="0" lang="en-US" altLang="ja-JP" sz="3600" b="1" dirty="0"/>
            </a:br>
            <a:r>
              <a:rPr kumimoji="0" lang="ja-JP" altLang="en-US" sz="3600" b="1" dirty="0"/>
              <a:t>責任発表者：　 ○○○○</a:t>
            </a:r>
            <a:endParaRPr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C5FEBB-2E51-470C-29B9-443798A4EE51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049A766-FA34-0B17-4363-6D682EFFB4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503D3C9-331E-139A-7865-C4F8287BE362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054609-68B2-1A48-7CF9-84F4D6D557EA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4</a:t>
            </a:r>
            <a:endParaRPr kumimoji="1" lang="ja-JP" altLang="en-US" b="1" dirty="0"/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9D39AA4F-3FF8-12D7-7074-6DC2D658510C}"/>
              </a:ext>
            </a:extLst>
          </p:cNvPr>
          <p:cNvSpPr/>
          <p:nvPr/>
        </p:nvSpPr>
        <p:spPr>
          <a:xfrm>
            <a:off x="6430591" y="4766060"/>
            <a:ext cx="5211809" cy="1955259"/>
          </a:xfrm>
          <a:prstGeom prst="wedgeRoundRectCallout">
            <a:avLst>
              <a:gd name="adj1" fmla="val -55730"/>
              <a:gd name="adj2" fmla="val -7059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・該当する項目のみ記載する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（記載例）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⑤ 原稿料：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 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出版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　⑥ 共同研究費：　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OO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株式会社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・該当しない項目および、この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BOX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は削除する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AFA4590-33DC-12C6-D523-906652D4D6F9}"/>
              </a:ext>
            </a:extLst>
          </p:cNvPr>
          <p:cNvSpPr/>
          <p:nvPr/>
        </p:nvSpPr>
        <p:spPr>
          <a:xfrm>
            <a:off x="0" y="4020953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81EBE4D3-9454-243E-93CB-AFB97A738535}"/>
              </a:ext>
            </a:extLst>
          </p:cNvPr>
          <p:cNvSpPr/>
          <p:nvPr/>
        </p:nvSpPr>
        <p:spPr>
          <a:xfrm>
            <a:off x="7439932" y="2760653"/>
            <a:ext cx="5211809" cy="1077030"/>
          </a:xfrm>
          <a:prstGeom prst="wedgeRoundRectCallout">
            <a:avLst>
              <a:gd name="adj1" fmla="val -59371"/>
              <a:gd name="adj2" fmla="val 2217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dirty="0">
                <a:solidFill>
                  <a:schemeClr val="tx1"/>
                </a:solidFill>
              </a:rPr>
              <a:t>・該当する発表者のみ記載する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・該当しない項目および、この</a:t>
            </a:r>
            <a:r>
              <a:rPr kumimoji="0" lang="en-US" altLang="ja-JP" dirty="0">
                <a:solidFill>
                  <a:schemeClr val="tx1"/>
                </a:solidFill>
                <a:latin typeface="Arial" charset="0"/>
              </a:rPr>
              <a:t>BOX</a:t>
            </a:r>
            <a:r>
              <a:rPr kumimoji="0" lang="ja-JP" altLang="en-US" dirty="0">
                <a:solidFill>
                  <a:schemeClr val="tx1"/>
                </a:solidFill>
                <a:latin typeface="Arial" charset="0"/>
              </a:rPr>
              <a:t>は削除する</a:t>
            </a:r>
            <a:endParaRPr kumimoji="0" lang="en-US" altLang="ja-JP" dirty="0">
              <a:solidFill>
                <a:schemeClr val="tx1"/>
              </a:solidFill>
              <a:latin typeface="Arial" charset="0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925B902B-294E-6C91-2390-11B7B7D3B174}"/>
              </a:ext>
            </a:extLst>
          </p:cNvPr>
          <p:cNvSpPr txBox="1">
            <a:spLocks/>
          </p:cNvSpPr>
          <p:nvPr/>
        </p:nvSpPr>
        <p:spPr bwMode="auto">
          <a:xfrm>
            <a:off x="685800" y="90872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endParaRPr lang="ja-JP" altLang="en-US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7105F95-717C-08B6-F9BC-763CEE9452C3}"/>
              </a:ext>
            </a:extLst>
          </p:cNvPr>
          <p:cNvSpPr txBox="1"/>
          <p:nvPr/>
        </p:nvSpPr>
        <p:spPr>
          <a:xfrm>
            <a:off x="613681" y="2175217"/>
            <a:ext cx="77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ja-JP" altLang="en-US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演題発表に関連し、筆頭発表者を含め下記以外の発表者らに開示すべき</a:t>
            </a:r>
            <a:br>
              <a:rPr lang="en-US" altLang="ja-JP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</a:br>
            <a:r>
              <a:rPr lang="en-US" altLang="ja-JP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2E9353-9963-8322-D923-73A771E33460}"/>
              </a:ext>
            </a:extLst>
          </p:cNvPr>
          <p:cNvSpPr/>
          <p:nvPr/>
        </p:nvSpPr>
        <p:spPr>
          <a:xfrm>
            <a:off x="0" y="2168864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34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32F3A-4587-FA0F-2927-A0B25F36F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CCD11043-E222-3CD5-F7AC-5049950B9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30" y="3363127"/>
            <a:ext cx="6031730" cy="785953"/>
          </a:xfrm>
          <a:ln>
            <a:noFill/>
          </a:ln>
        </p:spPr>
        <p:txBody>
          <a:bodyPr/>
          <a:lstStyle/>
          <a:p>
            <a:r>
              <a:rPr kumimoji="0" lang="ja-JP" altLang="en-US" sz="3600" b="1" dirty="0"/>
              <a:t>共同発表者：　 ○○○○</a:t>
            </a:r>
            <a:endParaRPr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5A11E75-AB50-C2DB-B892-985BB9C92C37}"/>
              </a:ext>
            </a:extLst>
          </p:cNvPr>
          <p:cNvSpPr txBox="1"/>
          <p:nvPr/>
        </p:nvSpPr>
        <p:spPr>
          <a:xfrm>
            <a:off x="1187624" y="277064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日本獣医</a:t>
            </a:r>
            <a:r>
              <a:rPr lang="ja-JP" altLang="en-US" sz="2400" b="1" dirty="0"/>
              <a:t>がん</a:t>
            </a:r>
            <a:r>
              <a:rPr kumimoji="1" lang="ja-JP" altLang="en-US" sz="2400" b="1" dirty="0"/>
              <a:t>学会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8E3233D-DD92-6C59-1293-C0DB0E500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8" t="12437" r="21650" b="12437"/>
          <a:stretch>
            <a:fillRect/>
          </a:stretch>
        </p:blipFill>
        <p:spPr>
          <a:xfrm>
            <a:off x="107504" y="116632"/>
            <a:ext cx="1152128" cy="110344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C1F77D1-06E4-4ECC-4175-A86E4C95FDD4}"/>
              </a:ext>
            </a:extLst>
          </p:cNvPr>
          <p:cNvSpPr txBox="1"/>
          <p:nvPr/>
        </p:nvSpPr>
        <p:spPr>
          <a:xfrm>
            <a:off x="1259632" y="6113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ea typeface="游ゴシック Light" panose="020B0300000000000000" pitchFamily="50" charset="-128"/>
                <a:cs typeface="Times New Roman" panose="02020603050405020304" pitchFamily="18" charset="0"/>
              </a:rPr>
              <a:t>Japan Veterinary Cancer Society</a:t>
            </a:r>
            <a:endParaRPr kumimoji="1" lang="ja-JP" altLang="en-US" dirty="0">
              <a:latin typeface="Times New Roman" panose="02020603050405020304" pitchFamily="18" charset="0"/>
              <a:ea typeface="游ゴシック Light" panose="020B03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036710-081F-5AEA-7D85-9E3B077D750C}"/>
              </a:ext>
            </a:extLst>
          </p:cNvPr>
          <p:cNvSpPr txBox="1"/>
          <p:nvPr/>
        </p:nvSpPr>
        <p:spPr>
          <a:xfrm>
            <a:off x="7848350" y="92398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COI</a:t>
            </a:r>
            <a:r>
              <a:rPr kumimoji="1" lang="ja-JP" altLang="en-US" b="1" dirty="0"/>
              <a:t>書式</a:t>
            </a:r>
            <a:r>
              <a:rPr kumimoji="1" lang="en-US" altLang="ja-JP" b="1" dirty="0"/>
              <a:t>4</a:t>
            </a:r>
            <a:endParaRPr kumimoji="1" lang="ja-JP" altLang="en-US" b="1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CF04C7-F853-4084-DD8A-068366ADAE6D}"/>
              </a:ext>
            </a:extLst>
          </p:cNvPr>
          <p:cNvSpPr/>
          <p:nvPr/>
        </p:nvSpPr>
        <p:spPr>
          <a:xfrm>
            <a:off x="0" y="4041072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2">
            <a:extLst>
              <a:ext uri="{FF2B5EF4-FFF2-40B4-BE49-F238E27FC236}">
                <a16:creationId xmlns:a16="http://schemas.microsoft.com/office/drawing/2014/main" id="{80EC1A20-DD99-1B0E-91B4-2C94437F3E9F}"/>
              </a:ext>
            </a:extLst>
          </p:cNvPr>
          <p:cNvSpPr txBox="1">
            <a:spLocks/>
          </p:cNvSpPr>
          <p:nvPr/>
        </p:nvSpPr>
        <p:spPr bwMode="auto">
          <a:xfrm>
            <a:off x="685800" y="112474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kumimoji="0" lang="ja-JP" altLang="en-US" sz="3600" b="1" dirty="0">
                <a:latin typeface="Arial" charset="0"/>
              </a:rPr>
              <a:t>ＣＯ Ｉ （利益相反）開示</a:t>
            </a:r>
            <a:br>
              <a:rPr kumimoji="0" lang="en-US" altLang="ja-JP" sz="3600" b="1" i="1" dirty="0"/>
            </a:br>
            <a:r>
              <a:rPr kumimoji="0" lang="ja-JP" altLang="en-US" sz="3600" b="1" dirty="0"/>
              <a:t>筆頭発表者名：　○○○○</a:t>
            </a:r>
            <a:endParaRPr lang="ja-JP" altLang="en-US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F40002-9BA2-7E20-5A67-E87DF28EA0BE}"/>
              </a:ext>
            </a:extLst>
          </p:cNvPr>
          <p:cNvSpPr txBox="1"/>
          <p:nvPr/>
        </p:nvSpPr>
        <p:spPr>
          <a:xfrm>
            <a:off x="395536" y="2500147"/>
            <a:ext cx="83529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ja-JP" altLang="en-US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演題発表に関連し、</a:t>
            </a:r>
            <a:r>
              <a:rPr lang="ja-JP" altLang="en-US" sz="2000" dirty="0">
                <a:ea typeface="ＭＳ ゴシック" pitchFamily="49" charset="-128"/>
                <a:cs typeface="Arial" charset="0"/>
              </a:rPr>
              <a:t>筆頭発表者を含め下記以外の</a:t>
            </a:r>
            <a:r>
              <a:rPr lang="ja-JP" altLang="en-US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発表者らに開示すべき</a:t>
            </a:r>
            <a:br>
              <a:rPr lang="en-US" altLang="ja-JP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</a:br>
            <a:r>
              <a:rPr lang="en-US" altLang="ja-JP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20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69E12F-FB9B-7F7F-7082-29DC5164CC04}"/>
              </a:ext>
            </a:extLst>
          </p:cNvPr>
          <p:cNvSpPr/>
          <p:nvPr/>
        </p:nvSpPr>
        <p:spPr>
          <a:xfrm>
            <a:off x="0" y="2384888"/>
            <a:ext cx="9144000" cy="3600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20000">
                <a:srgbClr val="C00000"/>
              </a:gs>
              <a:gs pos="50000">
                <a:srgbClr val="FF0000"/>
              </a:gs>
              <a:gs pos="80000">
                <a:srgbClr val="C00000"/>
              </a:gs>
              <a:gs pos="100000">
                <a:srgbClr val="80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33489ADD-E7C8-DB00-B73F-A1C828FDA80B}"/>
              </a:ext>
            </a:extLst>
          </p:cNvPr>
          <p:cNvSpPr/>
          <p:nvPr/>
        </p:nvSpPr>
        <p:spPr>
          <a:xfrm>
            <a:off x="-1849821" y="4557"/>
            <a:ext cx="1669293" cy="480078"/>
          </a:xfrm>
          <a:prstGeom prst="wedgeRoundRectCallout">
            <a:avLst>
              <a:gd name="adj1" fmla="val -116"/>
              <a:gd name="adj2" fmla="val -3530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</a:rPr>
              <a:t>（記載例）</a:t>
            </a:r>
            <a:endParaRPr lang="en-US" altLang="ja-JP" sz="2400" b="1" dirty="0">
              <a:solidFill>
                <a:schemeClr val="tx1"/>
              </a:solidFill>
            </a:endParaRPr>
          </a:p>
        </p:txBody>
      </p:sp>
      <p:sp>
        <p:nvSpPr>
          <p:cNvPr id="16" name="サブタイトル 2">
            <a:extLst>
              <a:ext uri="{FF2B5EF4-FFF2-40B4-BE49-F238E27FC236}">
                <a16:creationId xmlns:a16="http://schemas.microsoft.com/office/drawing/2014/main" id="{33DB24FC-418D-D980-4C64-687F3EF5D890}"/>
              </a:ext>
            </a:extLst>
          </p:cNvPr>
          <p:cNvSpPr txBox="1">
            <a:spLocks/>
          </p:cNvSpPr>
          <p:nvPr/>
        </p:nvSpPr>
        <p:spPr bwMode="auto">
          <a:xfrm>
            <a:off x="120298" y="4193974"/>
            <a:ext cx="8964488" cy="162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演題発表に関連し、上記の発表者らが開示すべき</a:t>
            </a:r>
            <a:r>
              <a:rPr kumimoji="0" lang="en-US" altLang="ja-JP" sz="20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000" dirty="0">
              <a:solidFill>
                <a:schemeClr val="tx1"/>
              </a:solidFill>
              <a:latin typeface="ＭＳ Ｐゴシック" charset="-128"/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⑤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原稿料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○○出版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　⑥</a:t>
            </a:r>
            <a:r>
              <a:rPr lang="ja-JP" altLang="ja-JP" sz="2000" dirty="0">
                <a:solidFill>
                  <a:schemeClr val="tx1"/>
                </a:solidFill>
                <a:latin typeface="+mj-ea"/>
                <a:ea typeface="+mj-ea"/>
              </a:rPr>
              <a:t>共同研究費</a:t>
            </a:r>
            <a:r>
              <a:rPr lang="ja-JP" altLang="en-US" sz="2000" dirty="0">
                <a:solidFill>
                  <a:schemeClr val="tx1"/>
                </a:solidFill>
                <a:latin typeface="+mj-ea"/>
                <a:ea typeface="+mj-ea"/>
              </a:rPr>
              <a:t>：　○○株式会社</a:t>
            </a:r>
            <a:endParaRPr lang="ja-JP" altLang="ja-JP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0981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1264</Words>
  <Application>Microsoft Office PowerPoint</Application>
  <PresentationFormat>画面に合わせる (4:3)</PresentationFormat>
  <Paragraphs>127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ＭＳ ゴシック</vt:lpstr>
      <vt:lpstr>Arial</vt:lpstr>
      <vt:lpstr>Calibri</vt:lpstr>
      <vt:lpstr>Times New Roman</vt:lpstr>
      <vt:lpstr>Office ​​テーマ</vt:lpstr>
      <vt:lpstr>日本獣医がん学会 利益相反(COI)開示テンプレート</vt:lpstr>
      <vt:lpstr>ＣＯ Ｉ （利益相反）開示 筆頭発表者名：　○○○○</vt:lpstr>
      <vt:lpstr>PowerPoint プレゼンテーション</vt:lpstr>
      <vt:lpstr>PowerPoint プレゼンテーション</vt:lpstr>
      <vt:lpstr>ＣＯ Ｉ （利益相反）開示 筆頭発表者名：　○○○○ 共同発表者：　 ○○○○ 責任発表者：　 ○○○○</vt:lpstr>
      <vt:lpstr>ＣＯ Ｉ （利益相反）開示 筆頭発表者名：　○○○○ 責任発表者：　 ○○○○</vt:lpstr>
      <vt:lpstr>共同発表者：　 ○○○○ 責任発表者：　 ○○○○</vt:lpstr>
      <vt:lpstr>共同発表者：　 ○○○○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Naoki Miura</cp:lastModifiedBy>
  <cp:revision>1</cp:revision>
  <dcterms:created xsi:type="dcterms:W3CDTF">2012-08-22T19:13:55Z</dcterms:created>
  <dcterms:modified xsi:type="dcterms:W3CDTF">2026-02-09T03:54:55Z</dcterms:modified>
</cp:coreProperties>
</file>